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FF"/>
    <a:srgbClr val="FF0066"/>
    <a:srgbClr val="0000FF"/>
    <a:srgbClr val="FF9933"/>
    <a:srgbClr val="FFABFF"/>
    <a:srgbClr val="66FF99"/>
    <a:srgbClr val="FFFF4F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204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16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4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219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647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289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211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56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96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22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400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4A80-62FE-4BFB-A9CB-4C1AE129854E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83725-CB0D-4544-9BBB-BCA1C50A5C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979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3482B-6C65-430F-B030-FCD19CAC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894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SČÍTANIE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417A298-7D81-49CD-982B-A32CCEC74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67199"/>
            <a:ext cx="10515600" cy="222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4300" b="1" dirty="0">
                <a:solidFill>
                  <a:schemeClr val="accent5">
                    <a:lumMod val="50000"/>
                  </a:schemeClr>
                </a:solidFill>
              </a:rPr>
              <a:t>Pedagogická fakulta UK Bratislava</a:t>
            </a:r>
          </a:p>
          <a:p>
            <a:pPr marL="0" indent="0">
              <a:buNone/>
            </a:pPr>
            <a:r>
              <a:rPr lang="sk-SK" sz="2600" b="1" dirty="0">
                <a:solidFill>
                  <a:schemeClr val="accent5">
                    <a:lumMod val="50000"/>
                  </a:schemeClr>
                </a:solidFill>
              </a:rPr>
              <a:t>Ústav pedagogických vied a </a:t>
            </a:r>
            <a:r>
              <a:rPr lang="sk-SK" sz="2600" b="1" dirty="0" smtClean="0">
                <a:solidFill>
                  <a:schemeClr val="accent5">
                    <a:lumMod val="50000"/>
                  </a:schemeClr>
                </a:solidFill>
              </a:rPr>
              <a:t>štúdií</a:t>
            </a:r>
            <a:endParaRPr lang="en-US" sz="2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k-SK" sz="2600" b="1" dirty="0" smtClean="0">
                <a:solidFill>
                  <a:schemeClr val="accent5">
                    <a:lumMod val="50000"/>
                  </a:schemeClr>
                </a:solidFill>
              </a:rPr>
              <a:t>Katedra </a:t>
            </a:r>
            <a:r>
              <a:rPr lang="sk-SK" sz="2600" b="1" dirty="0">
                <a:solidFill>
                  <a:schemeClr val="accent5">
                    <a:lumMod val="50000"/>
                  </a:schemeClr>
                </a:solidFill>
              </a:rPr>
              <a:t>predprimárnej a primárnej pedagogiky</a:t>
            </a:r>
          </a:p>
          <a:p>
            <a:pPr marL="0" indent="0">
              <a:buNone/>
            </a:pPr>
            <a:r>
              <a:rPr lang="en-US" sz="2600" b="1" dirty="0" err="1" smtClean="0">
                <a:solidFill>
                  <a:schemeClr val="accent5">
                    <a:lumMod val="50000"/>
                  </a:schemeClr>
                </a:solidFill>
              </a:rPr>
              <a:t>Autor</a:t>
            </a:r>
            <a:r>
              <a:rPr lang="sk-SK" sz="2600" b="1" dirty="0" smtClean="0">
                <a:solidFill>
                  <a:schemeClr val="accent5">
                    <a:lumMod val="50000"/>
                  </a:schemeClr>
                </a:solidFill>
              </a:rPr>
              <a:t>:  </a:t>
            </a:r>
            <a:r>
              <a:rPr lang="sk-SK" sz="2600" dirty="0">
                <a:solidFill>
                  <a:schemeClr val="accent5">
                    <a:lumMod val="50000"/>
                  </a:schemeClr>
                </a:solidFill>
              </a:rPr>
              <a:t>Mgr. Barbora Riedl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737693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351651" y="0"/>
            <a:ext cx="5771213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sk-SK" sz="2800" b="1" u="sng" dirty="0">
                <a:solidFill>
                  <a:srgbClr val="002060"/>
                </a:solidFill>
              </a:rPr>
              <a:t>Statický model – neusporiadaná množina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0" y="48349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002060"/>
                </a:solidFill>
              </a:rPr>
              <a:t>Danka má náhrdelník s 5 korálikmi. Janka má náhrdelník so 4 korálikmi. </a:t>
            </a:r>
          </a:p>
          <a:p>
            <a:pPr algn="ctr"/>
            <a:r>
              <a:rPr lang="sk-SK" sz="2400" dirty="0">
                <a:solidFill>
                  <a:srgbClr val="002060"/>
                </a:solidFill>
              </a:rPr>
              <a:t>Koľko korálikov majú Danka a Janka spolu?</a:t>
            </a:r>
            <a:endParaRPr lang="sk-SK" sz="2400" dirty="0"/>
          </a:p>
        </p:txBody>
      </p:sp>
      <p:sp>
        <p:nvSpPr>
          <p:cNvPr id="8" name="BlokTextu 7"/>
          <p:cNvSpPr txBox="1"/>
          <p:nvPr/>
        </p:nvSpPr>
        <p:spPr>
          <a:xfrm>
            <a:off x="2618282" y="6130977"/>
            <a:ext cx="695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Danka a Janka majú spolu 9 korálikov. </a:t>
            </a:r>
            <a:endParaRPr lang="sk-SK" sz="2400" dirty="0">
              <a:solidFill>
                <a:srgbClr val="002060"/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5326505" y="4747385"/>
            <a:ext cx="201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>
                <a:solidFill>
                  <a:srgbClr val="002060"/>
                </a:solidFill>
              </a:rPr>
              <a:t>5 + 4 = 9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326505" y="5431543"/>
            <a:ext cx="201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>
                <a:solidFill>
                  <a:srgbClr val="002060"/>
                </a:solidFill>
              </a:rPr>
              <a:t>4 + 5 = 9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811944" y="1536375"/>
            <a:ext cx="119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>
                <a:solidFill>
                  <a:srgbClr val="002060"/>
                </a:solidFill>
              </a:rPr>
              <a:t>Danka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10571003" y="1536375"/>
            <a:ext cx="1019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>
                <a:solidFill>
                  <a:srgbClr val="002060"/>
                </a:solidFill>
              </a:rPr>
              <a:t>Janka</a:t>
            </a:r>
          </a:p>
        </p:txBody>
      </p:sp>
      <p:pic>
        <p:nvPicPr>
          <p:cNvPr id="1026" name="Picture 2" descr="Uuyttyuo | photo | Clipart libra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50" y="2219622"/>
            <a:ext cx="2097415" cy="286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ál 16"/>
          <p:cNvSpPr/>
          <p:nvPr/>
        </p:nvSpPr>
        <p:spPr>
          <a:xfrm>
            <a:off x="2920763" y="1948587"/>
            <a:ext cx="2614863" cy="244660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noFill/>
            </a:endParaRPr>
          </a:p>
        </p:txBody>
      </p:sp>
      <p:pic>
        <p:nvPicPr>
          <p:cNvPr id="1030" name="Picture 6" descr="clipart gir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1236" y="2219622"/>
            <a:ext cx="2058025" cy="281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ál 17"/>
          <p:cNvSpPr/>
          <p:nvPr/>
        </p:nvSpPr>
        <p:spPr>
          <a:xfrm>
            <a:off x="3793769" y="4146082"/>
            <a:ext cx="721895" cy="689810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3" name="Obrázo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917" y="1948587"/>
            <a:ext cx="2670279" cy="2499577"/>
          </a:xfrm>
          <a:prstGeom prst="rect">
            <a:avLst/>
          </a:prstGeom>
        </p:spPr>
      </p:pic>
      <p:sp>
        <p:nvSpPr>
          <p:cNvPr id="2" name="Ovál 1"/>
          <p:cNvSpPr/>
          <p:nvPr/>
        </p:nvSpPr>
        <p:spPr>
          <a:xfrm>
            <a:off x="3119212" y="3861716"/>
            <a:ext cx="674557" cy="701101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Ovál 2"/>
          <p:cNvSpPr/>
          <p:nvPr/>
        </p:nvSpPr>
        <p:spPr>
          <a:xfrm>
            <a:off x="4554296" y="3934497"/>
            <a:ext cx="721895" cy="681045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vál 3"/>
          <p:cNvSpPr/>
          <p:nvPr/>
        </p:nvSpPr>
        <p:spPr>
          <a:xfrm>
            <a:off x="4973713" y="3288040"/>
            <a:ext cx="790039" cy="710296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/>
          <p:cNvSpPr/>
          <p:nvPr/>
        </p:nvSpPr>
        <p:spPr>
          <a:xfrm>
            <a:off x="2657636" y="3262777"/>
            <a:ext cx="694015" cy="709785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/>
          <p:cNvSpPr/>
          <p:nvPr/>
        </p:nvSpPr>
        <p:spPr>
          <a:xfrm>
            <a:off x="7269477" y="3998336"/>
            <a:ext cx="740743" cy="689810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/>
          <p:cNvSpPr/>
          <p:nvPr/>
        </p:nvSpPr>
        <p:spPr>
          <a:xfrm>
            <a:off x="8067012" y="4005943"/>
            <a:ext cx="699390" cy="705914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/>
          <p:cNvSpPr/>
          <p:nvPr/>
        </p:nvSpPr>
        <p:spPr>
          <a:xfrm>
            <a:off x="6624479" y="3540885"/>
            <a:ext cx="721895" cy="726973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vál 15"/>
          <p:cNvSpPr/>
          <p:nvPr/>
        </p:nvSpPr>
        <p:spPr>
          <a:xfrm>
            <a:off x="8789493" y="3679832"/>
            <a:ext cx="734675" cy="678179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67685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1"/>
      <p:bldP spid="9" grpId="0"/>
      <p:bldP spid="10" grpId="0"/>
      <p:bldP spid="11" grpId="0"/>
      <p:bldP spid="12" grpId="0"/>
      <p:bldP spid="17" grpId="0" animBg="1"/>
      <p:bldP spid="18" grpId="0" animBg="1"/>
      <p:bldP spid="2" grpId="0" animBg="1"/>
      <p:bldP spid="3" grpId="0" animBg="1"/>
      <p:bldP spid="4" grpId="0" animBg="1"/>
      <p:bldP spid="6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81400" y="0"/>
            <a:ext cx="5257800" cy="549275"/>
          </a:xfrm>
        </p:spPr>
        <p:txBody>
          <a:bodyPr>
            <a:normAutofit/>
          </a:bodyPr>
          <a:lstStyle/>
          <a:p>
            <a:r>
              <a:rPr lang="sk-SK" sz="2500" b="1" u="sng" dirty="0">
                <a:solidFill>
                  <a:srgbClr val="002060"/>
                </a:solidFill>
              </a:rPr>
              <a:t>Statický model – usporiadaná množina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1229193" y="549275"/>
            <a:ext cx="10403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002060"/>
                </a:solidFill>
              </a:rPr>
              <a:t>Danka má náhrdelník s 5 korálikmi. Janka má na náhrdelníku o 4 koráliky viac. Koľko korálikov má Janka na náhrdelníku?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3581400" y="6280879"/>
            <a:ext cx="484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Janka </a:t>
            </a:r>
            <a:r>
              <a:rPr lang="pl-PL" sz="2400" dirty="0" smtClean="0">
                <a:solidFill>
                  <a:srgbClr val="002060"/>
                </a:solidFill>
              </a:rPr>
              <a:t>má </a:t>
            </a:r>
            <a:r>
              <a:rPr lang="pl-PL" sz="2400" dirty="0">
                <a:solidFill>
                  <a:srgbClr val="002060"/>
                </a:solidFill>
              </a:rPr>
              <a:t>na náhrdelníku 9 korálikov. </a:t>
            </a:r>
            <a:endParaRPr lang="sk-SK" sz="2400" dirty="0">
              <a:solidFill>
                <a:srgbClr val="002060"/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56154" y="4640137"/>
            <a:ext cx="4279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000" dirty="0">
                <a:solidFill>
                  <a:srgbClr val="002060"/>
                </a:solidFill>
              </a:rPr>
              <a:t>5 + 1 + 1 + 1+ 1 = 9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082913" y="5463836"/>
            <a:ext cx="2006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000" dirty="0">
                <a:solidFill>
                  <a:srgbClr val="002060"/>
                </a:solidFill>
              </a:rPr>
              <a:t>5 + 4 = 9</a:t>
            </a:r>
          </a:p>
        </p:txBody>
      </p:sp>
      <p:pic>
        <p:nvPicPr>
          <p:cNvPr id="11" name="Picture 2" descr="Uuyttyuo | photo | Clipart libra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56" y="1380272"/>
            <a:ext cx="1396192" cy="1967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lipart gir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84" y="3626615"/>
            <a:ext cx="1482777" cy="2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Rovná spojnica 13"/>
          <p:cNvCxnSpPr/>
          <p:nvPr/>
        </p:nvCxnSpPr>
        <p:spPr>
          <a:xfrm>
            <a:off x="3717560" y="2507398"/>
            <a:ext cx="7090348" cy="445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3717560" y="3966757"/>
            <a:ext cx="7090348" cy="219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4122295" y="2221017"/>
            <a:ext cx="539646" cy="554636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Ovál 17"/>
          <p:cNvSpPr/>
          <p:nvPr/>
        </p:nvSpPr>
        <p:spPr>
          <a:xfrm>
            <a:off x="4691922" y="2234659"/>
            <a:ext cx="509666" cy="545477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vál 20"/>
          <p:cNvSpPr/>
          <p:nvPr/>
        </p:nvSpPr>
        <p:spPr>
          <a:xfrm>
            <a:off x="5231568" y="2247979"/>
            <a:ext cx="539646" cy="547140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vál 21"/>
          <p:cNvSpPr/>
          <p:nvPr/>
        </p:nvSpPr>
        <p:spPr>
          <a:xfrm>
            <a:off x="5786206" y="2221017"/>
            <a:ext cx="569627" cy="545477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Ovál 22"/>
          <p:cNvSpPr/>
          <p:nvPr/>
        </p:nvSpPr>
        <p:spPr>
          <a:xfrm>
            <a:off x="6400805" y="2234659"/>
            <a:ext cx="539646" cy="547139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Ovál 23"/>
          <p:cNvSpPr/>
          <p:nvPr/>
        </p:nvSpPr>
        <p:spPr>
          <a:xfrm>
            <a:off x="4122295" y="3738607"/>
            <a:ext cx="539646" cy="543715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vál 25"/>
          <p:cNvSpPr/>
          <p:nvPr/>
        </p:nvSpPr>
        <p:spPr>
          <a:xfrm>
            <a:off x="4691922" y="3753667"/>
            <a:ext cx="539646" cy="528655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Ovál 26"/>
          <p:cNvSpPr/>
          <p:nvPr/>
        </p:nvSpPr>
        <p:spPr>
          <a:xfrm>
            <a:off x="5261549" y="3738607"/>
            <a:ext cx="569627" cy="543715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Ovál 27"/>
          <p:cNvSpPr/>
          <p:nvPr/>
        </p:nvSpPr>
        <p:spPr>
          <a:xfrm>
            <a:off x="5861157" y="3753667"/>
            <a:ext cx="539646" cy="528655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Ovál 28"/>
          <p:cNvSpPr/>
          <p:nvPr/>
        </p:nvSpPr>
        <p:spPr>
          <a:xfrm>
            <a:off x="6430780" y="3738607"/>
            <a:ext cx="539646" cy="528655"/>
          </a:xfrm>
          <a:prstGeom prst="ellipse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0" name="Ovál 29"/>
          <p:cNvSpPr/>
          <p:nvPr/>
        </p:nvSpPr>
        <p:spPr>
          <a:xfrm>
            <a:off x="7000403" y="3710523"/>
            <a:ext cx="569627" cy="571799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Ovál 30"/>
          <p:cNvSpPr/>
          <p:nvPr/>
        </p:nvSpPr>
        <p:spPr>
          <a:xfrm>
            <a:off x="7600007" y="3707281"/>
            <a:ext cx="584613" cy="559981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Ovál 31"/>
          <p:cNvSpPr/>
          <p:nvPr/>
        </p:nvSpPr>
        <p:spPr>
          <a:xfrm>
            <a:off x="8214597" y="3707281"/>
            <a:ext cx="584616" cy="559981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Ovál 32"/>
          <p:cNvSpPr/>
          <p:nvPr/>
        </p:nvSpPr>
        <p:spPr>
          <a:xfrm>
            <a:off x="8839200" y="3707281"/>
            <a:ext cx="569623" cy="559981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BlokTextu 33"/>
          <p:cNvSpPr txBox="1"/>
          <p:nvPr/>
        </p:nvSpPr>
        <p:spPr>
          <a:xfrm>
            <a:off x="29980" y="1718613"/>
            <a:ext cx="119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>
                <a:solidFill>
                  <a:srgbClr val="002060"/>
                </a:solidFill>
              </a:rPr>
              <a:t>Danka</a:t>
            </a:r>
          </a:p>
        </p:txBody>
      </p:sp>
      <p:sp>
        <p:nvSpPr>
          <p:cNvPr id="35" name="BlokTextu 34"/>
          <p:cNvSpPr txBox="1"/>
          <p:nvPr/>
        </p:nvSpPr>
        <p:spPr>
          <a:xfrm>
            <a:off x="49972" y="3626615"/>
            <a:ext cx="1019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>
                <a:solidFill>
                  <a:srgbClr val="002060"/>
                </a:solidFill>
              </a:rPr>
              <a:t>Janka</a:t>
            </a:r>
          </a:p>
        </p:txBody>
      </p:sp>
    </p:spTree>
    <p:extLst>
      <p:ext uri="{BB962C8B-B14F-4D97-AF65-F5344CB8AC3E}">
        <p14:creationId xmlns:p14="http://schemas.microsoft.com/office/powerpoint/2010/main" val="376911206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"/>
                            </p:stCondLst>
                            <p:childTnLst>
                              <p:par>
                                <p:cTn id="6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25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</p:bld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121</Words>
  <Application>Microsoft Office PowerPoint</Application>
  <PresentationFormat>Širokouhlá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Motív balíka Office</vt:lpstr>
      <vt:lpstr>SČÍTANIE</vt:lpstr>
      <vt:lpstr>Statický model – neusporiadaná množina</vt:lpstr>
      <vt:lpstr>Statický model – usporiadaná množina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Statický model - us</dc:title>
  <dc:creator>Barbora</dc:creator>
  <cp:lastModifiedBy>Užívateľ</cp:lastModifiedBy>
  <cp:revision>27</cp:revision>
  <dcterms:created xsi:type="dcterms:W3CDTF">2018-08-16T11:40:40Z</dcterms:created>
  <dcterms:modified xsi:type="dcterms:W3CDTF">2019-09-24T07:23:50Z</dcterms:modified>
</cp:coreProperties>
</file>